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9" r:id="rId6"/>
    <p:sldId id="264" r:id="rId7"/>
    <p:sldId id="265" r:id="rId8"/>
    <p:sldId id="272" r:id="rId9"/>
    <p:sldId id="273" r:id="rId10"/>
    <p:sldId id="274" r:id="rId11"/>
    <p:sldId id="275" r:id="rId12"/>
    <p:sldId id="260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CB94-1666-4478-AD44-E9BBA0291DAE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6CB19-8BD5-4E36-AD80-2BF94C2BF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C09DD-2252-42E2-B728-95D0ED33F067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27A5A-E6C5-4989-97DF-72966256B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EB91D-2611-4248-B056-98B9D00B85A6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AFF4-1C76-4CB3-A08C-AD56C7E8C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495E8-F47D-45DB-8B24-6132BE7479AC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3FFC-DAEA-492E-B7C3-56A44AABA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CACEE-2266-4741-9809-DEE8B6EA62F2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FE3EF-BAE0-4814-B57C-502678297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5FB07-2206-419E-AAC6-E9B81EAE0AB0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DFD7D-D2F8-418D-9A0B-56B1D77D0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7D1D3-E916-4AE7-9356-7E0C92BB7CB0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CC990-DB67-433C-B43C-7898873FE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F46D1-12A4-48A3-AA81-B33C522BEFE6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C40B2-3233-4AF1-8EE3-738623F2A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E753F-579B-48FC-897F-5E780A6760C4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17414-0C2E-4C03-BC93-B1B555E5E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169A4-A0F5-42F5-A4A4-30457BAA56E8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41F0C-DA01-4B5C-92E5-87BA1D305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16B39-0885-49F4-9656-431F35ED0988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902AA-A244-4B08-8275-62E7F6669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5FDED4-F649-4A67-BEB4-A437E581E69C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A8145F-9B19-4292-849D-80D3F08AF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ndow.edu.ru/window/portal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du.ru/index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.r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" TargetMode="External"/><Relationship Id="rId2" Type="http://schemas.openxmlformats.org/officeDocument/2006/relationships/hyperlink" Target="http://fcior.edu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du.ru/" TargetMode="External"/><Relationship Id="rId4" Type="http://schemas.openxmlformats.org/officeDocument/2006/relationships/hyperlink" Target="http://window.edu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cior.edu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Электронные образовательные ресурсы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Информационная система </a:t>
            </a: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“</a:t>
            </a: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Единое окно доступа к образовательным ресурсам“</a:t>
            </a: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(ИС </a:t>
            </a: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“</a:t>
            </a: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Единое окно</a:t>
            </a: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”</a:t>
            </a: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2291" name="Picture 2" descr="D:\Documents and Settings\Администратор\Рабочий стол\logo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71563"/>
            <a:ext cx="2266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57688" y="5857875"/>
            <a:ext cx="3783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http://window.edu.ru/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500063" y="2000250"/>
            <a:ext cx="7929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/>
              <a:t>обеспечение  свободного доступа к интегральному каталогу образовательных интернет</a:t>
            </a:r>
            <a:r>
              <a:rPr lang="en-US" sz="2400"/>
              <a:t> </a:t>
            </a:r>
            <a:r>
              <a:rPr lang="ru-RU" sz="2400"/>
              <a:t>–</a:t>
            </a:r>
            <a:r>
              <a:rPr lang="en-US" sz="2400"/>
              <a:t> </a:t>
            </a:r>
            <a:r>
              <a:rPr lang="ru-RU" sz="2400"/>
              <a:t>ресурсов, к электронной библиотеке учебно-методических материалов для общего и профессионального образования и к ресурсам системы федеральных образовательных порталов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оссийское образование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30099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портал "Российское образование</a:t>
            </a: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"</a:t>
            </a: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75" y="5572125"/>
            <a:ext cx="32035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http://www.edu.ru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714375" y="2143125"/>
            <a:ext cx="8001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/>
              <a:t>Портал </a:t>
            </a:r>
            <a:r>
              <a:rPr lang="ru-RU" sz="2400" b="1"/>
              <a:t>"Российское образование" </a:t>
            </a:r>
            <a:r>
              <a:rPr lang="ru-RU" sz="2400"/>
              <a:t>был создан в 2002 году в рамках проекта</a:t>
            </a:r>
            <a:endParaRPr lang="ru-RU" sz="2400" b="1"/>
          </a:p>
          <a:p>
            <a:pPr algn="just"/>
            <a:r>
              <a:rPr lang="ru-RU" sz="2400" b="1"/>
              <a:t>"Создание первой очереди системы федеральных образовательных порталов " </a:t>
            </a:r>
          </a:p>
          <a:p>
            <a:pPr algn="just"/>
            <a:r>
              <a:rPr lang="ru-RU" sz="2400"/>
              <a:t>ФЦП </a:t>
            </a:r>
            <a:r>
              <a:rPr lang="ru-RU" sz="2400" b="1"/>
              <a:t>"Развитие единой образовательной информационной среды" (2001-2005 годы)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Задание</a:t>
            </a:r>
            <a:r>
              <a:rPr lang="en-US" b="1" smtClean="0"/>
              <a:t> 1</a:t>
            </a:r>
            <a:endParaRPr lang="ru-RU" b="1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ru-RU" b="1" smtClean="0"/>
              <a:t>Создать в своей папке папку ЭОР, в ней еще три папки: ИнфЭОР, КонтрЭОР, ПрактЭОР, Разное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b="1" smtClean="0"/>
              <a:t>Закачать как можно больше ресурсов разных форматов с федеральных порталов, ранжируя их по назначению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Задание</a:t>
            </a:r>
            <a:r>
              <a:rPr lang="en-US" b="1" smtClean="0"/>
              <a:t> 2</a:t>
            </a:r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Разработать учебную ситуацию с использованием готовых ЭОР по шаблону</a:t>
            </a:r>
          </a:p>
          <a:p>
            <a:pPr>
              <a:buFont typeface="Arial" charset="0"/>
              <a:buNone/>
            </a:pPr>
            <a:endParaRPr lang="ru-RU" b="1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 l="24506" t="32233" r="18794" b="10512"/>
          <a:stretch>
            <a:fillRect/>
          </a:stretch>
        </p:blipFill>
        <p:spPr bwMode="auto">
          <a:xfrm>
            <a:off x="900113" y="2636838"/>
            <a:ext cx="6911975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Что такое ЭОР?</a:t>
            </a: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642938" y="1928813"/>
            <a:ext cx="7715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>
                <a:latin typeface="Calibri" pitchFamily="34" charset="0"/>
              </a:rPr>
              <a:t>Электронными образовательными ресурсами называют учебные материалы, для воспроизведения которых используются электронные устройства</a:t>
            </a:r>
          </a:p>
          <a:p>
            <a:pPr algn="just"/>
            <a:endParaRPr lang="ru-RU" sz="3600" b="1">
              <a:latin typeface="Calibri" pitchFamily="34" charset="0"/>
            </a:endParaRPr>
          </a:p>
          <a:p>
            <a:pPr algn="just"/>
            <a:r>
              <a:rPr lang="ru-RU" sz="2800" i="1">
                <a:latin typeface="Calibri" pitchFamily="34" charset="0"/>
              </a:rPr>
              <a:t>межгосударственный стандарт ГОСТ 7.23-2001</a:t>
            </a:r>
            <a:endParaRPr lang="ru-RU" sz="2800" b="1" i="1">
              <a:latin typeface="Calibri" pitchFamily="34" charset="0"/>
            </a:endParaRPr>
          </a:p>
          <a:p>
            <a:pPr algn="just"/>
            <a:endParaRPr lang="ru-RU" sz="3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Чем отличаются ЭОР от учебников?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текстографические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текстографические</a:t>
            </a:r>
            <a:r>
              <a:rPr lang="ru-RU" dirty="0" smtClean="0"/>
              <a:t>, с нелинейной навигацией по тексту (гипертекст)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ресурсы, целиком состоящие из визуального или звукового фрагмента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мультимедиа ЭОР (учебных объектов множеством различных способов, т.е. с помощью графики, фото, видео, анимации и звука)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Федеральные порталы ЭОР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Федеральный центр информационно-образовательных ресурсов (ФЦИОР, </a:t>
            </a:r>
            <a:r>
              <a:rPr lang="ru-RU" sz="2000" b="1" smtClean="0">
                <a:hlinkClick r:id="rId2"/>
              </a:rPr>
              <a:t>http://</a:t>
            </a:r>
            <a:r>
              <a:rPr lang="en-US" sz="2000" b="1" smtClean="0">
                <a:hlinkClick r:id="rId2"/>
              </a:rPr>
              <a:t>fcior</a:t>
            </a:r>
            <a:r>
              <a:rPr lang="ru-RU" sz="2000" b="1" smtClean="0">
                <a:hlinkClick r:id="rId2"/>
              </a:rPr>
              <a:t>.edu.ru</a:t>
            </a:r>
            <a:r>
              <a:rPr lang="ru-RU" sz="2000" smtClean="0"/>
              <a:t>);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Единая коллекция цифровых образовательных ресурсов (Единая коллекция ЦОР, </a:t>
            </a:r>
            <a:r>
              <a:rPr lang="ru-RU" sz="2000" b="1" smtClean="0">
                <a:hlinkClick r:id="rId3"/>
              </a:rPr>
              <a:t>http://school-collection.edu.ru</a:t>
            </a:r>
            <a:r>
              <a:rPr lang="ru-RU" sz="2000" smtClean="0"/>
              <a:t>);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Информационная система "Единое окно доступа к образовательным ресурсам" (ИС "Единое окно", </a:t>
            </a:r>
            <a:r>
              <a:rPr lang="ru-RU" sz="2000" b="1" smtClean="0">
                <a:hlinkClick r:id="rId4"/>
              </a:rPr>
              <a:t>http://window.edu.ru</a:t>
            </a:r>
            <a:r>
              <a:rPr lang="ru-RU" sz="2000" smtClean="0"/>
              <a:t>), </a:t>
            </a:r>
            <a:br>
              <a:rPr lang="ru-RU" sz="2000" smtClean="0"/>
            </a:br>
            <a:r>
              <a:rPr lang="ru-RU" sz="2000" smtClean="0"/>
              <a:t>а также ресурсов, описания которых находятся на Федеральном портале "Российское образование" (</a:t>
            </a:r>
            <a:r>
              <a:rPr lang="ru-RU" sz="2000" b="1" smtClean="0">
                <a:hlinkClick r:id="rId5"/>
              </a:rPr>
              <a:t>http://www.edu.ru</a:t>
            </a:r>
            <a:r>
              <a:rPr lang="ru-RU" sz="2000" smtClean="0"/>
              <a:t>). </a:t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D:\Documents and Settings\Администратор\Рабочий стол\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22860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28575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Федеральный центр информационно-образовательных ресурсов (ФЦИОР)</a:t>
            </a: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813" y="1785938"/>
            <a:ext cx="8072437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Данный портал является окном доступа к центральному хранилищу электронных образовательных ресурсов (ЭОР), обеспечивающего хранение 6 типов ЭОР: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Электронные учебные модули Открытых Мультимедиа Систем (ОМС)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Электронные учебные модули Виртуальных Коллективных Сред (ВКС)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ЭОР на локальных носителях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 err="1"/>
              <a:t>Текстографические</a:t>
            </a:r>
            <a:r>
              <a:rPr lang="ru-RU" sz="2400" dirty="0"/>
              <a:t> сетевые ЭОР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ЭОР на базе flash-технологий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ЭОР на базе java-технологий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6250" y="6000750"/>
            <a:ext cx="3654425" cy="5794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http://fcior.edu.ru/</a:t>
            </a:r>
            <a:endParaRPr lang="ru-RU" sz="32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Как устроено содержание (ОМС)?</a:t>
            </a:r>
            <a:endParaRPr lang="ru-RU" smtClean="0"/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928688" y="1785938"/>
            <a:ext cx="7429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/>
              <a:t>каждому учебному предмету организован соответствующий ресурс – открытая образовательная модульная мультимедиа система(ОМС)</a:t>
            </a:r>
          </a:p>
          <a:p>
            <a:pPr>
              <a:buFont typeface="Arial" charset="0"/>
              <a:buChar char="•"/>
            </a:pPr>
            <a:r>
              <a:rPr lang="ru-RU" sz="2400"/>
              <a:t>минимальной структурной единицей является тематический элемент (ТЭ)</a:t>
            </a:r>
          </a:p>
          <a:p>
            <a:pPr>
              <a:buFont typeface="Arial" charset="0"/>
              <a:buChar char="•"/>
            </a:pPr>
            <a:r>
              <a:rPr lang="ru-RU" sz="2400"/>
              <a:t>для каждого ТЭ имеется три типа </a:t>
            </a:r>
            <a:r>
              <a:rPr lang="ru-RU" sz="2400" b="1"/>
              <a:t>электронных учебных модулей</a:t>
            </a:r>
            <a:r>
              <a:rPr lang="ru-RU" sz="2400"/>
              <a:t> (</a:t>
            </a:r>
            <a:r>
              <a:rPr lang="ru-RU" sz="2400" b="1"/>
              <a:t>ЭУМ</a:t>
            </a:r>
            <a:r>
              <a:rPr lang="ru-RU" sz="2400"/>
              <a:t>):</a:t>
            </a:r>
          </a:p>
          <a:p>
            <a:r>
              <a:rPr lang="ru-RU" sz="2400"/>
              <a:t>· модуль получения информации (И-тип);</a:t>
            </a:r>
          </a:p>
          <a:p>
            <a:r>
              <a:rPr lang="ru-RU" sz="2400"/>
              <a:t>· модуль практических занятий (П-тип);</a:t>
            </a:r>
          </a:p>
          <a:p>
            <a:r>
              <a:rPr lang="ru-RU" sz="2400"/>
              <a:t>· модуль контроля (в общем случае – аттестации) (К-тип).</a:t>
            </a:r>
          </a:p>
          <a:p>
            <a:endParaRPr lang="ru-RU" sz="2400"/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Какими преимуществами обладают ОМС?</a:t>
            </a:r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отсутствие содержательных и технических ограничений</a:t>
            </a:r>
          </a:p>
          <a:p>
            <a:pPr eaLnBrk="1" hangingPunct="1"/>
            <a:r>
              <a:rPr lang="ru-RU" smtClean="0"/>
              <a:t>возможности построения авторского учебного курса преподавателем и создания индивидуальной образовательной траектории учащегося</a:t>
            </a:r>
          </a:p>
          <a:p>
            <a:pPr eaLnBrk="1" hangingPunct="1"/>
            <a:r>
              <a:rPr lang="ru-RU" smtClean="0"/>
              <a:t>неограниченный жизненный цикл системы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D:\Documents and Settings\Администратор\Рабочий стол\tit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264318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Единая коллекция цифровых образовательных ресурсов (ЦОР)</a:t>
            </a:r>
            <a:endParaRPr lang="ru-RU" sz="2800" dirty="0">
              <a:solidFill>
                <a:schemeClr val="accent1"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714375" y="1857375"/>
            <a:ext cx="77866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/>
              <a:t>В Единой Коллекции размещены учебно-методические материалы, которые  ориентируют учителя на внедрение современных методов обучения, основанных на использовании ИКТ</a:t>
            </a:r>
          </a:p>
          <a:p>
            <a:pPr algn="just"/>
            <a:endParaRPr lang="ru-RU" sz="2400"/>
          </a:p>
        </p:txBody>
      </p:sp>
      <p:sp>
        <p:nvSpPr>
          <p:cNvPr id="6" name="TextBox 5"/>
          <p:cNvSpPr txBox="1"/>
          <p:nvPr/>
        </p:nvSpPr>
        <p:spPr>
          <a:xfrm>
            <a:off x="2928938" y="4643438"/>
            <a:ext cx="5338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http://school-collection.edu.ru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satMod val="150000"/>
                  </a:schemeClr>
                </a:solidFill>
              </a:rPr>
              <a:t>Программы просмотра ресурсов</a:t>
            </a:r>
            <a:endParaRPr lang="ru-RU" sz="36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126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71625"/>
            <a:ext cx="6929438" cy="491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407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Электронные образовательные ресурсы</vt:lpstr>
      <vt:lpstr>Что такое ЭОР?</vt:lpstr>
      <vt:lpstr>Чем отличаются ЭОР от учебников?</vt:lpstr>
      <vt:lpstr>Федеральные порталы ЭОР</vt:lpstr>
      <vt:lpstr>Федеральный центр информационно-образовательных ресурсов (ФЦИОР)</vt:lpstr>
      <vt:lpstr>Как устроено содержание (ОМС)?</vt:lpstr>
      <vt:lpstr>Какими преимуществами обладают ОМС?</vt:lpstr>
      <vt:lpstr>Единая коллекция цифровых образовательных ресурсов (ЦОР)</vt:lpstr>
      <vt:lpstr>Программы просмотра ресурсов</vt:lpstr>
      <vt:lpstr>Информационная система “Единое окно доступа к образовательным ресурсам“ (ИС “Единое окно”)</vt:lpstr>
      <vt:lpstr>Федеральный портал "Российское образование"</vt:lpstr>
      <vt:lpstr>Слайд 12</vt:lpstr>
      <vt:lpstr>Задание 1</vt:lpstr>
      <vt:lpstr>Задание 2</vt:lpstr>
    </vt:vector>
  </TitlesOfParts>
  <Company>ИРРО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Электронные образовательные ресурсы</dc:title>
  <dc:creator>Сероштанова</dc:creator>
  <cp:lastModifiedBy>Оськина</cp:lastModifiedBy>
  <cp:revision>31</cp:revision>
  <dcterms:created xsi:type="dcterms:W3CDTF">2009-11-04T14:56:40Z</dcterms:created>
  <dcterms:modified xsi:type="dcterms:W3CDTF">2013-02-20T06:13:54Z</dcterms:modified>
</cp:coreProperties>
</file>